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28.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3.jpg" ContentType="image/jpeg"/>
  <Override PartName="/ppt/media/image64.jpg" ContentType="image/jpeg"/>
  <Override PartName="/ppt/media/image8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1.jpg" ContentType="image/jpeg"/>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handoutMasterIdLst>
    <p:handoutMasterId r:id="rId192"/>
  </p:handoutMasterIdLst>
  <p:sldIdLst>
    <p:sldId id="256" r:id="rId2"/>
    <p:sldId id="284" r:id="rId3"/>
    <p:sldId id="286" r:id="rId4"/>
    <p:sldId id="322" r:id="rId5"/>
    <p:sldId id="288" r:id="rId6"/>
    <p:sldId id="287" r:id="rId7"/>
    <p:sldId id="300" r:id="rId8"/>
    <p:sldId id="305" r:id="rId9"/>
    <p:sldId id="263" r:id="rId10"/>
    <p:sldId id="304" r:id="rId11"/>
    <p:sldId id="301" r:id="rId12"/>
    <p:sldId id="264" r:id="rId13"/>
    <p:sldId id="291" r:id="rId14"/>
    <p:sldId id="306" r:id="rId15"/>
    <p:sldId id="302"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297" r:id="rId45"/>
    <p:sldId id="293" r:id="rId46"/>
    <p:sldId id="317" r:id="rId47"/>
    <p:sldId id="481" r:id="rId48"/>
    <p:sldId id="328" r:id="rId49"/>
    <p:sldId id="334" r:id="rId50"/>
    <p:sldId id="327" r:id="rId51"/>
    <p:sldId id="335" r:id="rId52"/>
    <p:sldId id="318" r:id="rId53"/>
    <p:sldId id="336" r:id="rId54"/>
    <p:sldId id="320" r:id="rId55"/>
    <p:sldId id="337" r:id="rId56"/>
    <p:sldId id="277" r:id="rId57"/>
    <p:sldId id="321" r:id="rId58"/>
    <p:sldId id="323" r:id="rId59"/>
    <p:sldId id="408" r:id="rId60"/>
    <p:sldId id="409" r:id="rId61"/>
    <p:sldId id="413" r:id="rId62"/>
    <p:sldId id="324" r:id="rId63"/>
    <p:sldId id="325" r:id="rId64"/>
    <p:sldId id="326" r:id="rId65"/>
    <p:sldId id="474" r:id="rId66"/>
    <p:sldId id="330" r:id="rId67"/>
    <p:sldId id="475" r:id="rId68"/>
    <p:sldId id="476" r:id="rId69"/>
    <p:sldId id="477" r:id="rId70"/>
    <p:sldId id="478" r:id="rId71"/>
    <p:sldId id="479" r:id="rId72"/>
    <p:sldId id="480" r:id="rId73"/>
    <p:sldId id="338" r:id="rId74"/>
    <p:sldId id="294" r:id="rId75"/>
    <p:sldId id="295" r:id="rId76"/>
    <p:sldId id="296" r:id="rId77"/>
    <p:sldId id="339" r:id="rId78"/>
    <p:sldId id="340" r:id="rId79"/>
    <p:sldId id="299" r:id="rId80"/>
    <p:sldId id="341" r:id="rId81"/>
    <p:sldId id="342" r:id="rId82"/>
    <p:sldId id="343" r:id="rId83"/>
    <p:sldId id="344" r:id="rId84"/>
    <p:sldId id="345" r:id="rId85"/>
    <p:sldId id="415" r:id="rId86"/>
    <p:sldId id="421" r:id="rId87"/>
    <p:sldId id="420" r:id="rId88"/>
    <p:sldId id="422" r:id="rId89"/>
    <p:sldId id="418" r:id="rId90"/>
    <p:sldId id="419" r:id="rId91"/>
    <p:sldId id="423" r:id="rId92"/>
    <p:sldId id="424" r:id="rId93"/>
    <p:sldId id="470" r:id="rId94"/>
    <p:sldId id="407" r:id="rId95"/>
    <p:sldId id="425" r:id="rId96"/>
    <p:sldId id="426" r:id="rId97"/>
    <p:sldId id="427" r:id="rId98"/>
    <p:sldId id="428" r:id="rId99"/>
    <p:sldId id="346" r:id="rId100"/>
    <p:sldId id="385" r:id="rId101"/>
    <p:sldId id="386" r:id="rId102"/>
    <p:sldId id="394" r:id="rId103"/>
    <p:sldId id="395" r:id="rId104"/>
    <p:sldId id="397" r:id="rId105"/>
    <p:sldId id="398" r:id="rId106"/>
    <p:sldId id="400" r:id="rId107"/>
    <p:sldId id="402" r:id="rId108"/>
    <p:sldId id="401" r:id="rId109"/>
    <p:sldId id="403" r:id="rId110"/>
    <p:sldId id="396" r:id="rId111"/>
    <p:sldId id="404" r:id="rId112"/>
    <p:sldId id="437" r:id="rId113"/>
    <p:sldId id="438" r:id="rId114"/>
    <p:sldId id="439" r:id="rId115"/>
    <p:sldId id="410" r:id="rId116"/>
    <p:sldId id="429" r:id="rId117"/>
    <p:sldId id="430" r:id="rId118"/>
    <p:sldId id="390" r:id="rId119"/>
    <p:sldId id="391" r:id="rId120"/>
    <p:sldId id="433" r:id="rId121"/>
    <p:sldId id="435" r:id="rId122"/>
    <p:sldId id="440" r:id="rId123"/>
    <p:sldId id="471" r:id="rId124"/>
    <p:sldId id="384" r:id="rId125"/>
    <p:sldId id="393" r:id="rId126"/>
    <p:sldId id="443" r:id="rId127"/>
    <p:sldId id="432" r:id="rId128"/>
    <p:sldId id="442" r:id="rId129"/>
    <p:sldId id="436" r:id="rId130"/>
    <p:sldId id="441" r:id="rId131"/>
    <p:sldId id="347" r:id="rId132"/>
    <p:sldId id="448" r:id="rId133"/>
    <p:sldId id="411" r:id="rId134"/>
    <p:sldId id="447" r:id="rId135"/>
    <p:sldId id="446" r:id="rId136"/>
    <p:sldId id="444" r:id="rId137"/>
    <p:sldId id="449" r:id="rId138"/>
    <p:sldId id="451" r:id="rId139"/>
    <p:sldId id="453" r:id="rId140"/>
    <p:sldId id="452" r:id="rId141"/>
    <p:sldId id="454" r:id="rId142"/>
    <p:sldId id="455" r:id="rId143"/>
    <p:sldId id="445" r:id="rId144"/>
    <p:sldId id="450" r:id="rId145"/>
    <p:sldId id="457" r:id="rId146"/>
    <p:sldId id="412" r:id="rId147"/>
    <p:sldId id="348" r:id="rId148"/>
    <p:sldId id="349" r:id="rId149"/>
    <p:sldId id="350" r:id="rId150"/>
    <p:sldId id="351" r:id="rId151"/>
    <p:sldId id="352" r:id="rId152"/>
    <p:sldId id="353" r:id="rId153"/>
    <p:sldId id="354" r:id="rId154"/>
    <p:sldId id="355" r:id="rId155"/>
    <p:sldId id="356" r:id="rId156"/>
    <p:sldId id="357" r:id="rId157"/>
    <p:sldId id="358" r:id="rId158"/>
    <p:sldId id="359" r:id="rId159"/>
    <p:sldId id="360" r:id="rId160"/>
    <p:sldId id="361" r:id="rId161"/>
    <p:sldId id="362" r:id="rId162"/>
    <p:sldId id="456" r:id="rId163"/>
    <p:sldId id="461" r:id="rId164"/>
    <p:sldId id="414" r:id="rId165"/>
    <p:sldId id="472" r:id="rId166"/>
    <p:sldId id="364" r:id="rId167"/>
    <p:sldId id="363" r:id="rId168"/>
    <p:sldId id="365" r:id="rId169"/>
    <p:sldId id="366" r:id="rId170"/>
    <p:sldId id="458" r:id="rId171"/>
    <p:sldId id="460" r:id="rId172"/>
    <p:sldId id="462" r:id="rId173"/>
    <p:sldId id="463" r:id="rId174"/>
    <p:sldId id="464" r:id="rId175"/>
    <p:sldId id="465" r:id="rId176"/>
    <p:sldId id="382" r:id="rId177"/>
    <p:sldId id="368" r:id="rId178"/>
    <p:sldId id="369" r:id="rId179"/>
    <p:sldId id="370" r:id="rId180"/>
    <p:sldId id="469" r:id="rId181"/>
    <p:sldId id="467" r:id="rId182"/>
    <p:sldId id="466" r:id="rId183"/>
    <p:sldId id="468" r:id="rId184"/>
    <p:sldId id="383" r:id="rId185"/>
    <p:sldId id="373" r:id="rId186"/>
    <p:sldId id="377" r:id="rId187"/>
    <p:sldId id="379" r:id="rId188"/>
    <p:sldId id="380" r:id="rId189"/>
    <p:sldId id="381"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64"/>
            <p14:sldId id="291"/>
            <p14:sldId id="306"/>
            <p14:sldId id="302"/>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297"/>
            <p14:sldId id="293"/>
            <p14:sldId id="317"/>
            <p14:sldId id="481"/>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3"/>
            <p14:sldId id="344"/>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349"/>
            <p14:sldId id="350"/>
            <p14:sldId id="351"/>
            <p14:sldId id="352"/>
            <p14:sldId id="353"/>
            <p14:sldId id="354"/>
            <p14:sldId id="355"/>
            <p14:sldId id="356"/>
            <p14:sldId id="357"/>
            <p14:sldId id="358"/>
            <p14:sldId id="359"/>
            <p14:sldId id="360"/>
            <p14:sldId id="361"/>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7D25-6C38-4A38-BFDA-6B7E9AB0B9B6}" v="5736" dt="2019-04-18T19:30:0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56" d="100"/>
          <a:sy n="56" d="100"/>
        </p:scale>
        <p:origin x="60" y="4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handoutMaster" Target="handoutMasters/handoutMaster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microsoft.com/office/2015/10/relationships/revisionInfo" Target="revisionInfo.xml"/><Relationship Id="rId172" Type="http://schemas.openxmlformats.org/officeDocument/2006/relationships/slide" Target="slides/slide171.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png"/><Relationship Id="rId17" Type="http://schemas.openxmlformats.org/officeDocument/2006/relationships/image" Target="../media/image681.png"/><Relationship Id="rId2" Type="http://schemas.openxmlformats.org/officeDocument/2006/relationships/image" Target="../media/image53.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176</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hyperlink" Target="https://ro.wikipedia.org/wiki/George_Dantzig" TargetMode="External"/><Relationship Id="rId4" Type="http://schemas.openxmlformats.org/officeDocument/2006/relationships/image" Target="../media/image6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desmos.com/calculator/iildqi2vt7"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0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89.jpg"/></Relationships>
</file>

<file path=ppt/slides/_rels/slide11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5.xml"/><Relationship Id="rId4" Type="http://schemas.openxmlformats.org/officeDocument/2006/relationships/image" Target="../media/image92.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5.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9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1.gif"/><Relationship Id="rId12" Type="http://schemas.openxmlformats.org/officeDocument/2006/relationships/hyperlink" Target="https://www.youtube.com/watch?v=uQhTuRlWMxw" TargetMode="External"/><Relationship Id="rId2" Type="http://schemas.openxmlformats.org/officeDocument/2006/relationships/image" Target="../media/image98.jpg"/><Relationship Id="rId16" Type="http://schemas.openxmlformats.org/officeDocument/2006/relationships/image" Target="../media/image107.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3.png"/><Relationship Id="rId5" Type="http://schemas.openxmlformats.org/officeDocument/2006/relationships/image" Target="../media/image100.jpg"/><Relationship Id="rId15" Type="http://schemas.openxmlformats.org/officeDocument/2006/relationships/image" Target="../media/image106.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2.png"/><Relationship Id="rId14" Type="http://schemas.openxmlformats.org/officeDocument/2006/relationships/image" Target="../media/image105.jpeg"/></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2.xml"/><Relationship Id="rId4" Type="http://schemas.openxmlformats.org/officeDocument/2006/relationships/image" Target="../media/image125.gif"/></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4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hyperlink" Target="http://www.desmos.com/calculator/jwjn5rwfy6" TargetMode="External"/><Relationship Id="rId2" Type="http://schemas.openxmlformats.org/officeDocument/2006/relationships/image" Target="../media/image135.jp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42.jpg"/><Relationship Id="rId7" Type="http://schemas.openxmlformats.org/officeDocument/2006/relationships/image" Target="../media/image144.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3.jpg"/><Relationship Id="rId10" Type="http://schemas.openxmlformats.org/officeDocument/2006/relationships/image" Target="../media/image107.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8.xml"/><Relationship Id="rId5" Type="http://schemas.openxmlformats.org/officeDocument/2006/relationships/image" Target="../media/image150.jpg"/><Relationship Id="rId4" Type="http://schemas.openxmlformats.org/officeDocument/2006/relationships/image" Target="../media/image1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8" Type="http://schemas.openxmlformats.org/officeDocument/2006/relationships/image" Target="../media/image153.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field-negro.blogspot.com/2010/07/heatwave.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youtube.com/watch?v=6ybd5rbQ5rU"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hyperlink" Target="https://github.com/thomasnield/kotlin_linear_regression/"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4.svg"/></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57.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3.svg"/><Relationship Id="rId17" Type="http://schemas.openxmlformats.org/officeDocument/2006/relationships/image" Target="../media/image680.png"/><Relationship Id="rId25" Type="http://schemas.openxmlformats.org/officeDocument/2006/relationships/image" Target="../media/image56.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2.png"/><Relationship Id="rId24" Type="http://schemas.openxmlformats.org/officeDocument/2006/relationships/image" Target="../media/image55.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4.png"/><Relationship Id="rId10" Type="http://schemas.openxmlformats.org/officeDocument/2006/relationships/diagramColors" Target="../diagrams/colors3.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xml"/><Relationship Id="rId14" Type="http://schemas.openxmlformats.org/officeDocument/2006/relationships/image" Target="../media/image650.png"/><Relationship Id="rId22" Type="http://schemas.openxmlformats.org/officeDocument/2006/relationships/image" Target="../media/image73.png"/></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2.png"/><Relationship Id="rId18" Type="http://schemas.openxmlformats.org/officeDocument/2006/relationships/image" Target="../media/image81.png"/><Relationship Id="rId26" Type="http://schemas.openxmlformats.org/officeDocument/2006/relationships/image" Target="../media/image56.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55.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4.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53.svg"/><Relationship Id="rId22" Type="http://schemas.openxmlformats.org/officeDocument/2006/relationships/image" Target="../media/image85.png"/><Relationship Id="rId27" Type="http://schemas.openxmlformats.org/officeDocument/2006/relationships/image" Target="../media/image57.svg"/></Relationships>
</file>

<file path=ppt/slides/_rels/slide8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56.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3.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2.png"/><Relationship Id="rId23" Type="http://schemas.openxmlformats.org/officeDocument/2006/relationships/image" Target="../media/image760.png"/><Relationship Id="rId10" Type="http://schemas.openxmlformats.org/officeDocument/2006/relationships/diagramColors" Target="../diagrams/colors5.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xml"/><Relationship Id="rId14" Type="http://schemas.openxmlformats.org/officeDocument/2006/relationships/image" Target="../media/image57.svg"/><Relationship Id="rId22"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Desmos Graph: </a:t>
                </a:r>
                <a:r>
                  <a:rPr lang="en-US" dirty="0">
                    <a:hlinkClick r:id="rId3"/>
                  </a:rPr>
                  <a:t>https://www.desmos.com/calculator/iildqi2vt7</a:t>
                </a:r>
                <a:endParaRPr lang="en-US" dirty="0"/>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4"/>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6151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Tree>
    <p:extLst>
      <p:ext uri="{BB962C8B-B14F-4D97-AF65-F5344CB8AC3E}">
        <p14:creationId xmlns:p14="http://schemas.microsoft.com/office/powerpoint/2010/main" val="1057660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12</a:t>
            </a:fld>
            <a:endParaRPr sz="2176">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87168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gradient descent is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controls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pc="375" dirty="0">
                <a:solidFill>
                  <a:schemeClr val="tx1">
                    <a:lumMod val="95000"/>
                    <a:lumOff val="5000"/>
                  </a:schemeClr>
                </a:solidFill>
              </a:rPr>
              <a:t>What </a:t>
            </a:r>
            <a:r>
              <a:rPr spc="266" dirty="0">
                <a:solidFill>
                  <a:schemeClr val="tx1">
                    <a:lumMod val="95000"/>
                    <a:lumOff val="5000"/>
                  </a:schemeClr>
                </a:solidFill>
              </a:rPr>
              <a:t>Are </a:t>
            </a:r>
            <a:r>
              <a:rPr spc="296" dirty="0">
                <a:solidFill>
                  <a:schemeClr val="tx1">
                    <a:lumMod val="95000"/>
                    <a:lumOff val="5000"/>
                  </a:schemeClr>
                </a:solidFill>
              </a:rPr>
              <a:t>Neural</a:t>
            </a:r>
            <a:r>
              <a:rPr spc="-103" dirty="0">
                <a:solidFill>
                  <a:schemeClr val="tx1">
                    <a:lumMod val="95000"/>
                    <a:lumOff val="5000"/>
                  </a:schemeClr>
                </a:solidFill>
              </a:rPr>
              <a:t> </a:t>
            </a:r>
            <a:r>
              <a:rPr spc="260" dirty="0">
                <a:solidFill>
                  <a:schemeClr val="tx1">
                    <a:lumMod val="95000"/>
                    <a:lumOff val="5000"/>
                  </a:schemeClr>
                </a:solidFill>
              </a:rPr>
              <a:t>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147</a:t>
            </a:fld>
            <a:endParaRPr spc="302"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150</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151</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99668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sz="2176" spc="163" dirty="0">
                <a:latin typeface="Tahoma"/>
                <a:cs typeface="Tahoma"/>
              </a:rPr>
              <a:t>might </a:t>
            </a:r>
            <a:r>
              <a:rPr sz="2176" spc="145" dirty="0">
                <a:latin typeface="Tahoma"/>
                <a:cs typeface="Tahoma"/>
              </a:rPr>
              <a:t>also </a:t>
            </a:r>
            <a:r>
              <a:rPr sz="2176" spc="151" dirty="0">
                <a:latin typeface="Tahoma"/>
                <a:cs typeface="Tahoma"/>
              </a:rPr>
              <a:t>consider  using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sz="2176">
              <a:latin typeface="Tahoma"/>
              <a:cs typeface="Tahoma"/>
            </a:endParaRP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71" name="object 71"/>
          <p:cNvSpPr txBox="1"/>
          <p:nvPr/>
        </p:nvSpPr>
        <p:spPr>
          <a:xfrm>
            <a:off x="572811" y="2961869"/>
            <a:ext cx="3528617" cy="1317289"/>
          </a:xfrm>
          <a:prstGeom prst="rect">
            <a:avLst/>
          </a:prstGeom>
        </p:spPr>
        <p:txBody>
          <a:bodyPr vert="horz" wrap="square" lIns="0" tIns="34549" rIns="0" bIns="0" rtlCol="0">
            <a:spAutoFit/>
          </a:bodyPr>
          <a:lstStyle/>
          <a:p>
            <a:pPr marL="15356" marR="371605">
              <a:lnSpc>
                <a:spcPts val="2527"/>
              </a:lnSpc>
              <a:spcBef>
                <a:spcPts val="272"/>
              </a:spcBef>
            </a:pPr>
            <a:r>
              <a:rPr sz="2176" spc="151" dirty="0">
                <a:latin typeface="Tahoma"/>
                <a:cs typeface="Tahoma"/>
              </a:rPr>
              <a:t>These </a:t>
            </a:r>
            <a:r>
              <a:rPr sz="2176" spc="145" dirty="0">
                <a:latin typeface="Tahoma"/>
                <a:cs typeface="Tahoma"/>
              </a:rPr>
              <a:t>are nonlinear  </a:t>
            </a:r>
            <a:r>
              <a:rPr sz="2176" spc="138" dirty="0">
                <a:latin typeface="Tahoma"/>
                <a:cs typeface="Tahoma"/>
              </a:rPr>
              <a:t>functions </a:t>
            </a:r>
            <a:r>
              <a:rPr sz="2176" spc="145" dirty="0">
                <a:latin typeface="Tahoma"/>
                <a:cs typeface="Tahoma"/>
              </a:rPr>
              <a:t>that</a:t>
            </a:r>
            <a:r>
              <a:rPr sz="2176" spc="-163" dirty="0">
                <a:latin typeface="Tahoma"/>
                <a:cs typeface="Tahoma"/>
              </a:rPr>
              <a:t> </a:t>
            </a:r>
            <a:r>
              <a:rPr sz="2176" spc="145" dirty="0">
                <a:latin typeface="Tahoma"/>
                <a:cs typeface="Tahoma"/>
              </a:rPr>
              <a:t>smooth,  </a:t>
            </a:r>
            <a:r>
              <a:rPr sz="2176" spc="138" dirty="0">
                <a:latin typeface="Tahoma"/>
                <a:cs typeface="Tahoma"/>
              </a:rPr>
              <a:t>scale, </a:t>
            </a:r>
            <a:r>
              <a:rPr sz="2176" spc="127" dirty="0">
                <a:latin typeface="Tahoma"/>
                <a:cs typeface="Tahoma"/>
              </a:rPr>
              <a:t>or</a:t>
            </a:r>
            <a:r>
              <a:rPr sz="2176" spc="-138" dirty="0">
                <a:latin typeface="Tahoma"/>
                <a:cs typeface="Tahoma"/>
              </a:rPr>
              <a:t> </a:t>
            </a:r>
            <a:r>
              <a:rPr sz="2176" spc="169" dirty="0">
                <a:latin typeface="Tahoma"/>
                <a:cs typeface="Tahoma"/>
              </a:rPr>
              <a:t>compress</a:t>
            </a:r>
            <a:endParaRPr sz="2176">
              <a:latin typeface="Tahoma"/>
              <a:cs typeface="Tahoma"/>
            </a:endParaRPr>
          </a:p>
          <a:p>
            <a:pPr marL="15356">
              <a:lnSpc>
                <a:spcPts val="2454"/>
              </a:lnSpc>
            </a:pPr>
            <a:r>
              <a:rPr sz="2176" spc="157" dirty="0">
                <a:latin typeface="Tahoma"/>
                <a:cs typeface="Tahoma"/>
              </a:rPr>
              <a:t>the </a:t>
            </a:r>
            <a:r>
              <a:rPr sz="2176" spc="133" dirty="0">
                <a:latin typeface="Tahoma"/>
                <a:cs typeface="Tahoma"/>
              </a:rPr>
              <a:t>resulting </a:t>
            </a:r>
            <a:r>
              <a:rPr sz="2176" spc="200" dirty="0">
                <a:latin typeface="Tahoma"/>
                <a:cs typeface="Tahoma"/>
              </a:rPr>
              <a:t>sum</a:t>
            </a:r>
            <a:r>
              <a:rPr sz="2176" spc="-307" dirty="0">
                <a:latin typeface="Tahoma"/>
                <a:cs typeface="Tahoma"/>
              </a:rPr>
              <a:t> </a:t>
            </a:r>
            <a:r>
              <a:rPr sz="2176" spc="145" dirty="0">
                <a:latin typeface="Tahoma"/>
                <a:cs typeface="Tahoma"/>
              </a:rPr>
              <a:t>values.</a:t>
            </a:r>
            <a:endParaRPr sz="2176">
              <a:latin typeface="Tahoma"/>
              <a:cs typeface="Tahoma"/>
            </a:endParaRPr>
          </a:p>
        </p:txBody>
      </p:sp>
      <p:sp>
        <p:nvSpPr>
          <p:cNvPr id="72" name="object 72"/>
          <p:cNvSpPr txBox="1"/>
          <p:nvPr/>
        </p:nvSpPr>
        <p:spPr>
          <a:xfrm>
            <a:off x="572812" y="4564948"/>
            <a:ext cx="3456447" cy="996688"/>
          </a:xfrm>
          <a:prstGeom prst="rect">
            <a:avLst/>
          </a:prstGeom>
        </p:spPr>
        <p:txBody>
          <a:bodyPr vert="horz" wrap="square" lIns="0" tIns="34549" rIns="0" bIns="0" rtlCol="0">
            <a:spAutoFit/>
          </a:bodyPr>
          <a:lstStyle/>
          <a:p>
            <a:pPr marL="15356" marR="6142">
              <a:lnSpc>
                <a:spcPts val="2527"/>
              </a:lnSpc>
              <a:spcBef>
                <a:spcPts val="272"/>
              </a:spcBef>
            </a:pPr>
            <a:r>
              <a:rPr sz="2176" spc="151" dirty="0">
                <a:latin typeface="Tahoma"/>
                <a:cs typeface="Tahoma"/>
              </a:rPr>
              <a:t>These </a:t>
            </a:r>
            <a:r>
              <a:rPr sz="2176" spc="193" dirty="0">
                <a:latin typeface="Tahoma"/>
                <a:cs typeface="Tahoma"/>
              </a:rPr>
              <a:t>make </a:t>
            </a:r>
            <a:r>
              <a:rPr sz="2176" spc="157" dirty="0">
                <a:latin typeface="Tahoma"/>
                <a:cs typeface="Tahoma"/>
              </a:rPr>
              <a:t>the</a:t>
            </a:r>
            <a:r>
              <a:rPr sz="2176" spc="-393" dirty="0">
                <a:latin typeface="Tahoma"/>
                <a:cs typeface="Tahoma"/>
              </a:rPr>
              <a:t> </a:t>
            </a:r>
            <a:r>
              <a:rPr sz="2176" spc="145" dirty="0">
                <a:latin typeface="Tahoma"/>
                <a:cs typeface="Tahoma"/>
              </a:rPr>
              <a:t>network  </a:t>
            </a:r>
            <a:r>
              <a:rPr sz="2176" spc="157" dirty="0">
                <a:latin typeface="Tahoma"/>
                <a:cs typeface="Tahoma"/>
              </a:rPr>
              <a:t>operate </a:t>
            </a:r>
            <a:r>
              <a:rPr sz="2176" spc="169" dirty="0">
                <a:latin typeface="Tahoma"/>
                <a:cs typeface="Tahoma"/>
              </a:rPr>
              <a:t>more </a:t>
            </a:r>
            <a:r>
              <a:rPr sz="2176" spc="145" dirty="0">
                <a:latin typeface="Tahoma"/>
                <a:cs typeface="Tahoma"/>
              </a:rPr>
              <a:t>naturally  </a:t>
            </a:r>
            <a:r>
              <a:rPr sz="2176" spc="175" dirty="0">
                <a:latin typeface="Tahoma"/>
                <a:cs typeface="Tahoma"/>
              </a:rPr>
              <a:t>and</a:t>
            </a:r>
            <a:r>
              <a:rPr sz="2176" spc="-6" dirty="0">
                <a:latin typeface="Tahoma"/>
                <a:cs typeface="Tahoma"/>
              </a:rPr>
              <a:t> </a:t>
            </a:r>
            <a:r>
              <a:rPr sz="2176" spc="115" dirty="0">
                <a:latin typeface="Tahoma"/>
                <a:cs typeface="Tahoma"/>
              </a:rPr>
              <a:t>smoothly.</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363880"/>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Almost identical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363880"/>
              </a:xfrm>
              <a:prstGeom prst="rect">
                <a:avLst/>
              </a:prstGeom>
              <a:blipFill>
                <a:blip r:embed="rId2"/>
                <a:stretch>
                  <a:fillRect l="-1013" t="-682" r="-506" b="-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516286949"/>
              </p:ext>
            </p:extLst>
          </p:nvPr>
        </p:nvGraphicFramePr>
        <p:xfrm>
          <a:off x="539750" y="1435100"/>
          <a:ext cx="10964273" cy="320548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direct and guided approach than simulated annealing, relying more on a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a:t>Extremely greedy, can easily get stuck in local minimums without some stochastic behaviors</a:t>
                      </a:r>
                    </a:p>
                    <a:p>
                      <a:pPr marL="0" indent="0">
                        <a:buFont typeface="Arial" panose="020B0604020202020204" pitchFamily="34" charset="0"/>
                        <a:buNone/>
                      </a:pPr>
                      <a:endParaRPr lang="en-US" b="0"/>
                    </a:p>
                    <a:p>
                      <a:pPr marL="285750" indent="-285750">
                        <a:buFont typeface="Arial" panose="020B0604020202020204" pitchFamily="34" charset="0"/>
                        <a:buChar char="•"/>
                      </a:pPr>
                      <a:r>
                        <a:rPr lang="en-US" b="0"/>
                        <a:t>Requires mathematical functions to describe your model as well as their derivatives, making it more complicated to explain to non-technical people.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169</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to the optimization,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185</a:t>
            </a:fld>
            <a:endParaRPr spc="302"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187</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188</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189</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5" name="Picture 4">
            <a:extLst>
              <a:ext uri="{FF2B5EF4-FFF2-40B4-BE49-F238E27FC236}">
                <a16:creationId xmlns:a16="http://schemas.microsoft.com/office/drawing/2014/main" id="{2C575DF5-429C-4920-854C-8CF0914E15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2504" y="1420475"/>
            <a:ext cx="3810000" cy="2857500"/>
          </a:xfrm>
          <a:prstGeom prst="rect">
            <a:avLst/>
          </a:prstGeom>
        </p:spPr>
      </p:pic>
      <p:sp>
        <p:nvSpPr>
          <p:cNvPr id="17" name="TextBox 16">
            <a:extLst>
              <a:ext uri="{FF2B5EF4-FFF2-40B4-BE49-F238E27FC236}">
                <a16:creationId xmlns:a16="http://schemas.microsoft.com/office/drawing/2014/main" id="{43D54F24-A153-40BF-8BCE-E75A997DBAFE}"/>
              </a:ext>
            </a:extLst>
          </p:cNvPr>
          <p:cNvSpPr txBox="1"/>
          <p:nvPr/>
        </p:nvSpPr>
        <p:spPr>
          <a:xfrm>
            <a:off x="7842504" y="4277975"/>
            <a:ext cx="3810000" cy="230832"/>
          </a:xfrm>
          <a:prstGeom prst="rect">
            <a:avLst/>
          </a:prstGeom>
        </p:spPr>
        <p:txBody>
          <a:bodyPr vert="horz" wrap="square" lIns="91440" tIns="45720" rIns="91440" bIns="45720" rtlCol="0">
            <a:spAutoFit/>
          </a:bodyPr>
          <a:lstStyle/>
          <a:p>
            <a:r>
              <a:rPr lang="en-US" sz="900">
                <a:hlinkClick r:id="rId3" tooltip="http://field-negro.blogspot.com/2010/07/heatwave.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often happens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56</a:t>
            </a:fld>
            <a:endParaRPr spc="302"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63</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64</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74</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75</a:t>
            </a:fld>
            <a:endParaRPr spc="30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76</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77</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78</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79</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6316" y="1733457"/>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713238888"/>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work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done improperly or applied to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attack the backlog by shipping the latest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spTree>
    <p:extLst>
      <p:ext uri="{BB962C8B-B14F-4D97-AF65-F5344CB8AC3E}">
        <p14:creationId xmlns:p14="http://schemas.microsoft.com/office/powerpoint/2010/main" val="26460902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3154</TotalTime>
  <Words>12699</Words>
  <Application>Microsoft Office PowerPoint</Application>
  <PresentationFormat>Widescreen</PresentationFormat>
  <Paragraphs>1958</Paragraphs>
  <Slides>189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189</vt:i4>
      </vt:variant>
    </vt:vector>
  </HeadingPairs>
  <TitlesOfParts>
    <vt:vector size="201"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Traveling Salesman Problem</vt:lpstr>
      <vt:lpstr>What Are Search Algorithms?</vt:lpstr>
      <vt:lpstr>What Are Search Algorithms?</vt:lpstr>
      <vt:lpstr>What Are Metaheuristics?</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Other Metaheuristics Algorithms</vt:lpstr>
      <vt:lpstr>Pros and Cons of Metaheuristics</vt:lpstr>
      <vt:lpstr>No Free Lunch Theorem</vt:lpstr>
      <vt:lpstr>P Versus NP Problem</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226</cp:revision>
  <dcterms:created xsi:type="dcterms:W3CDTF">2019-03-03T21:22:54Z</dcterms:created>
  <dcterms:modified xsi:type="dcterms:W3CDTF">2019-05-09T00:02:40Z</dcterms:modified>
  <cp:version/>
</cp:coreProperties>
</file>